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2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FF99CC"/>
    <a:srgbClr val="FFFF66"/>
    <a:srgbClr val="FF66CC"/>
    <a:srgbClr val="66FF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8" autoAdjust="0"/>
    <p:restoredTop sz="94660"/>
  </p:normalViewPr>
  <p:slideViewPr>
    <p:cSldViewPr>
      <p:cViewPr varScale="1">
        <p:scale>
          <a:sx n="65" d="100"/>
          <a:sy n="65" d="100"/>
        </p:scale>
        <p:origin x="-131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019BF-D80F-4292-9A1E-89F7F9C98FE7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A3967-9A38-4494-B444-D3C120BE0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12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Mến</a:t>
            </a:r>
            <a:r>
              <a:rPr lang="en-US" dirty="0"/>
              <a:t> </a:t>
            </a:r>
            <a:r>
              <a:rPr lang="en-US" dirty="0" err="1"/>
              <a:t>chào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,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tục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qua </a:t>
            </a:r>
            <a:r>
              <a:rPr lang="en-US" dirty="0" err="1"/>
              <a:t>chương</a:t>
            </a:r>
            <a:r>
              <a:rPr lang="en-US" dirty="0"/>
              <a:t> </a:t>
            </a:r>
            <a:r>
              <a:rPr lang="en-US" dirty="0" err="1"/>
              <a:t>trinh</a:t>
            </a:r>
            <a:r>
              <a:rPr lang="en-US" dirty="0"/>
              <a:t> </a:t>
            </a:r>
            <a:r>
              <a:rPr lang="en-US" dirty="0" err="1"/>
              <a:t>dạy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truc</a:t>
            </a:r>
            <a:r>
              <a:rPr lang="en-US" dirty="0"/>
              <a:t> </a:t>
            </a:r>
            <a:r>
              <a:rPr lang="en-US" dirty="0" err="1"/>
              <a:t>tuyen</a:t>
            </a:r>
            <a:r>
              <a:rPr lang="en-US" dirty="0"/>
              <a:t> </a:t>
            </a:r>
            <a:r>
              <a:rPr lang="en-US" dirty="0" err="1"/>
              <a:t>cua</a:t>
            </a:r>
            <a:r>
              <a:rPr lang="en-US" dirty="0"/>
              <a:t> PGDDT q7. </a:t>
            </a:r>
            <a:r>
              <a:rPr lang="en-US" dirty="0" err="1"/>
              <a:t>Hôm</a:t>
            </a:r>
            <a:r>
              <a:rPr lang="en-US" dirty="0"/>
              <a:t> nay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đên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cac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tiep</a:t>
            </a:r>
            <a:r>
              <a:rPr lang="en-US" dirty="0"/>
              <a:t> </a:t>
            </a:r>
            <a:r>
              <a:rPr lang="en-US" dirty="0" err="1"/>
              <a:t>tục</a:t>
            </a:r>
            <a:r>
              <a:rPr lang="en-US" dirty="0"/>
              <a:t> phan </a:t>
            </a:r>
            <a:r>
              <a:rPr lang="en-US" dirty="0" err="1"/>
              <a:t>môn</a:t>
            </a:r>
            <a:r>
              <a:rPr lang="en-US" dirty="0"/>
              <a:t> ĐL lop 5- tuan 3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tựa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hậu</a:t>
            </a:r>
            <a:r>
              <a:rPr lang="en-US" dirty="0"/>
              <a:t>. </a:t>
            </a:r>
            <a:r>
              <a:rPr lang="en-US" dirty="0" err="1"/>
              <a:t>Cô</a:t>
            </a:r>
            <a:r>
              <a:rPr lang="en-US" dirty="0"/>
              <a:t> hi </a:t>
            </a:r>
            <a:r>
              <a:rPr lang="en-US" dirty="0" err="1"/>
              <a:t>vọng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se </a:t>
            </a:r>
            <a:r>
              <a:rPr lang="en-US" dirty="0" err="1"/>
              <a:t>học</a:t>
            </a:r>
            <a:r>
              <a:rPr lang="en-US" dirty="0"/>
              <a:t> that tot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C816D-E46A-41D0-843F-47169C8DA2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218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CB3EB72-FB93-4D69-93D7-B1D2B549B0A6}" type="slidenum">
              <a:rPr lang="zh-CN" altLang="en-US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18D3E91-8D3F-48AA-B341-ED409EA83559}" type="slidenum">
              <a:rPr lang="zh-CN" altLang="en-US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6FAEEBC-4038-4C4D-A40C-7CB930022CB0}" type="slidenum">
              <a:rPr lang="zh-CN" altLang="en-US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888E742-9D3B-4A40-A328-C9C40454DA30}" type="slidenum">
              <a:rPr lang="zh-CN" altLang="en-US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5E638BD-6C4D-4EE0-8B48-53A619344B4B}" type="slidenum">
              <a:rPr lang="zh-CN" altLang="en-US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38930F7-343C-4256-82C9-8F2324EC0264}" type="slidenum">
              <a:rPr lang="zh-CN" altLang="en-US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6257A6-4BC4-4B31-A916-6F8CFAD6E50E}" type="slidenum">
              <a:rPr lang="zh-CN" altLang="en-US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B22B8B6-59B8-4085-91F8-F0B0997E9001}" type="slidenum">
              <a:rPr lang="zh-CN" altLang="en-US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BF1B011-66E3-4B37-97CB-37BBE79EF91C}" type="slidenum">
              <a:rPr lang="zh-CN" altLang="en-US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AE72-CDFB-40D1-9A61-C4BDC261335F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107A6-D794-4D62-8011-190BAE1B60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4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AE72-CDFB-40D1-9A61-C4BDC261335F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107A6-D794-4D62-8011-190BAE1B60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6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AE72-CDFB-40D1-9A61-C4BDC261335F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107A6-D794-4D62-8011-190BAE1B60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14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482670"/>
      </p:ext>
    </p:extLst>
  </p:cSld>
  <p:clrMapOvr>
    <a:masterClrMapping/>
  </p:clrMapOvr>
  <p:transition spd="slow" advClick="0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AE72-CDFB-40D1-9A61-C4BDC261335F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107A6-D794-4D62-8011-190BAE1B60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8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AE72-CDFB-40D1-9A61-C4BDC261335F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107A6-D794-4D62-8011-190BAE1B60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8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AE72-CDFB-40D1-9A61-C4BDC261335F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107A6-D794-4D62-8011-190BAE1B60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42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AE72-CDFB-40D1-9A61-C4BDC261335F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107A6-D794-4D62-8011-190BAE1B60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5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AE72-CDFB-40D1-9A61-C4BDC261335F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107A6-D794-4D62-8011-190BAE1B60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18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AE72-CDFB-40D1-9A61-C4BDC261335F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107A6-D794-4D62-8011-190BAE1B60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66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AE72-CDFB-40D1-9A61-C4BDC261335F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107A6-D794-4D62-8011-190BAE1B60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7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AE72-CDFB-40D1-9A61-C4BDC261335F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107A6-D794-4D62-8011-190BAE1B60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24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FAE72-CDFB-40D1-9A61-C4BDC261335F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107A6-D794-4D62-8011-190BAE1B60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30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3.pn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TỰ HỌC TRỰC TUYẾN MIỄN PHÍ TẠI LỚP HỌC VUI. | Lớp học vui">
            <a:extLst>
              <a:ext uri="{FF2B5EF4-FFF2-40B4-BE49-F238E27FC236}">
                <a16:creationId xmlns:a16="http://schemas.microsoft.com/office/drawing/2014/main" xmlns="" id="{80A05569-4C01-409B-95C5-64F94E31C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292" y="4267201"/>
            <a:ext cx="2857500" cy="193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51" b="100000" l="38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15" y="5947975"/>
            <a:ext cx="1870178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51" b="100000" l="38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757" y="5943600"/>
            <a:ext cx="1787423" cy="91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51" b="100000" l="38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73" y="5943600"/>
            <a:ext cx="1844573" cy="91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2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936" y="1"/>
            <a:ext cx="1453010" cy="13797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51" b="100000" l="38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073" y="5943600"/>
            <a:ext cx="1870178" cy="914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51" b="100000" l="38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965" y="5943600"/>
            <a:ext cx="1870178" cy="914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17706" y="533400"/>
            <a:ext cx="7924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  <a:cs typeface="Times New Roman" pitchFamily="18" charset="0"/>
              </a:rPr>
              <a:t>T</a:t>
            </a:r>
            <a:r>
              <a:rPr lang="en-US" sz="3200" b="1" dirty="0" err="1" smtClean="0">
                <a:solidFill>
                  <a:schemeClr val="tx1"/>
                </a:solidFill>
                <a:latin typeface="HP001 4 hàng" pitchFamily="34" charset="0"/>
                <a:cs typeface="Times New Roman" pitchFamily="18" charset="0"/>
              </a:rPr>
              <a:t>hứ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0"/>
                <a:cs typeface="Times New Roman" pitchFamily="18" charset="0"/>
              </a:rPr>
              <a:t>14 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0"/>
                <a:cs typeface="Times New Roman" pitchFamily="18" charset="0"/>
              </a:rPr>
              <a:t>tháng 10 năm 2021 </a:t>
            </a:r>
            <a:endParaRPr lang="en-US" sz="3200" b="1" dirty="0">
              <a:solidFill>
                <a:schemeClr val="tx1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7706" y="1219200"/>
            <a:ext cx="7924800" cy="547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Lịch</a:t>
            </a:r>
            <a:r>
              <a:rPr lang="en-US" sz="3200" b="1" dirty="0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sử</a:t>
            </a:r>
            <a:endParaRPr lang="en-US" sz="3200" b="1" dirty="0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410994" y="2315181"/>
            <a:ext cx="9982200" cy="4502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 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Xã hội Việt Nam </a:t>
            </a:r>
            <a:endParaRPr lang="en-US" sz="4000" b="1" dirty="0" smtClean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cuối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thế kỉ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đầu thế kỉ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90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6157">
        <p14:flash/>
      </p:transition>
    </mc:Choice>
    <mc:Fallback xmlns="">
      <p:transition spd="slow" advTm="2615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0" y="2971800"/>
            <a:ext cx="9144000" cy="3886200"/>
            <a:chOff x="0" y="0"/>
            <a:chExt cx="12191999" cy="6858000"/>
          </a:xfrm>
        </p:grpSpPr>
        <p:pic>
          <p:nvPicPr>
            <p:cNvPr id="24594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4857" y="0"/>
              <a:ext cx="9797142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>
              <a:extLst/>
            </p:cNvPr>
            <p:cNvSpPr/>
            <p:nvPr/>
          </p:nvSpPr>
          <p:spPr>
            <a:xfrm>
              <a:off x="0" y="0"/>
              <a:ext cx="2393950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24579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4838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511175"/>
            <a:ext cx="171608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04838" y="134938"/>
            <a:ext cx="1927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9D7C7D"/>
                </a:solidFill>
                <a:latin typeface="inpin heiti"/>
                <a:ea typeface="inpin heiti"/>
                <a:cs typeface="inpin heiti"/>
              </a:rPr>
              <a:t>01.</a:t>
            </a:r>
            <a:endParaRPr lang="zh-CN" altLang="en-US" sz="2400">
              <a:solidFill>
                <a:srgbClr val="9D7C7D"/>
              </a:solidFill>
              <a:latin typeface="inpin heiti"/>
              <a:ea typeface="inpin heiti"/>
              <a:cs typeface="inpin heiti"/>
            </a:endParaRPr>
          </a:p>
        </p:txBody>
      </p:sp>
      <p:sp>
        <p:nvSpPr>
          <p:cNvPr id="12" name="任意多边形 39"/>
          <p:cNvSpPr>
            <a:spLocks/>
          </p:cNvSpPr>
          <p:nvPr/>
        </p:nvSpPr>
        <p:spPr bwMode="auto">
          <a:xfrm flipH="1">
            <a:off x="0" y="1582738"/>
            <a:ext cx="1601788" cy="925512"/>
          </a:xfrm>
          <a:custGeom>
            <a:avLst/>
            <a:gdLst>
              <a:gd name="T0" fmla="*/ 0 w 3720214"/>
              <a:gd name="T1" fmla="*/ 0 h 925514"/>
              <a:gd name="T2" fmla="*/ 10405 w 3720214"/>
              <a:gd name="T3" fmla="*/ 0 h 925514"/>
              <a:gd name="T4" fmla="*/ 10405 w 3720214"/>
              <a:gd name="T5" fmla="*/ 925498 h 925514"/>
              <a:gd name="T6" fmla="*/ 0 w 3720214"/>
              <a:gd name="T7" fmla="*/ 925498 h 925514"/>
              <a:gd name="T8" fmla="*/ 0 60000 65536"/>
              <a:gd name="T9" fmla="*/ 0 60000 65536"/>
              <a:gd name="T10" fmla="*/ 0 60000 65536"/>
              <a:gd name="T11" fmla="*/ 0 60000 65536"/>
              <a:gd name="T12" fmla="*/ 0 w 3720214"/>
              <a:gd name="T13" fmla="*/ 0 h 925514"/>
              <a:gd name="T14" fmla="*/ 3720214 w 3720214"/>
              <a:gd name="T15" fmla="*/ 925514 h 9255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20214" h="925514">
                <a:moveTo>
                  <a:pt x="0" y="0"/>
                </a:moveTo>
                <a:lnTo>
                  <a:pt x="3720214" y="0"/>
                </a:lnTo>
                <a:lnTo>
                  <a:pt x="3720214" y="925514"/>
                </a:lnTo>
                <a:lnTo>
                  <a:pt x="0" y="925514"/>
                </a:lnTo>
                <a:lnTo>
                  <a:pt x="0" y="0"/>
                </a:lnTo>
                <a:close/>
              </a:path>
            </a:pathLst>
          </a:custGeom>
          <a:solidFill>
            <a:srgbClr val="FDEB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3" name="任意多边形 40"/>
          <p:cNvSpPr>
            <a:spLocks/>
          </p:cNvSpPr>
          <p:nvPr/>
        </p:nvSpPr>
        <p:spPr bwMode="auto">
          <a:xfrm flipH="1">
            <a:off x="0" y="2498725"/>
            <a:ext cx="1228725" cy="925513"/>
          </a:xfrm>
          <a:custGeom>
            <a:avLst/>
            <a:gdLst>
              <a:gd name="T0" fmla="*/ 0 w 3720214"/>
              <a:gd name="T1" fmla="*/ 0 h 925514"/>
              <a:gd name="T2" fmla="*/ 1249 w 3720214"/>
              <a:gd name="T3" fmla="*/ 0 h 925514"/>
              <a:gd name="T4" fmla="*/ 1249 w 3720214"/>
              <a:gd name="T5" fmla="*/ 925506 h 925514"/>
              <a:gd name="T6" fmla="*/ 0 w 3720214"/>
              <a:gd name="T7" fmla="*/ 925506 h 925514"/>
              <a:gd name="T8" fmla="*/ 0 60000 65536"/>
              <a:gd name="T9" fmla="*/ 0 60000 65536"/>
              <a:gd name="T10" fmla="*/ 0 60000 65536"/>
              <a:gd name="T11" fmla="*/ 0 60000 65536"/>
              <a:gd name="T12" fmla="*/ 0 w 3720214"/>
              <a:gd name="T13" fmla="*/ 0 h 925514"/>
              <a:gd name="T14" fmla="*/ 3720214 w 3720214"/>
              <a:gd name="T15" fmla="*/ 925514 h 9255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20214" h="925514">
                <a:moveTo>
                  <a:pt x="0" y="0"/>
                </a:moveTo>
                <a:lnTo>
                  <a:pt x="3720214" y="0"/>
                </a:lnTo>
                <a:lnTo>
                  <a:pt x="3720214" y="925514"/>
                </a:lnTo>
                <a:lnTo>
                  <a:pt x="0" y="925514"/>
                </a:lnTo>
                <a:lnTo>
                  <a:pt x="0" y="0"/>
                </a:lnTo>
                <a:close/>
              </a:path>
            </a:pathLst>
          </a:custGeom>
          <a:solidFill>
            <a:srgbClr val="FCD5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" name="任意多边形 41"/>
          <p:cNvSpPr>
            <a:spLocks/>
          </p:cNvSpPr>
          <p:nvPr/>
        </p:nvSpPr>
        <p:spPr bwMode="auto">
          <a:xfrm flipH="1">
            <a:off x="0" y="3413125"/>
            <a:ext cx="828675" cy="927100"/>
          </a:xfrm>
          <a:custGeom>
            <a:avLst/>
            <a:gdLst>
              <a:gd name="T0" fmla="*/ 0 w 3720214"/>
              <a:gd name="T1" fmla="*/ 0 h 925514"/>
              <a:gd name="T2" fmla="*/ 53 w 3720214"/>
              <a:gd name="T3" fmla="*/ 0 h 925514"/>
              <a:gd name="T4" fmla="*/ 53 w 3720214"/>
              <a:gd name="T5" fmla="*/ 938278 h 925514"/>
              <a:gd name="T6" fmla="*/ 0 w 3720214"/>
              <a:gd name="T7" fmla="*/ 938278 h 925514"/>
              <a:gd name="T8" fmla="*/ 0 60000 65536"/>
              <a:gd name="T9" fmla="*/ 0 60000 65536"/>
              <a:gd name="T10" fmla="*/ 0 60000 65536"/>
              <a:gd name="T11" fmla="*/ 0 60000 65536"/>
              <a:gd name="T12" fmla="*/ 0 w 3720214"/>
              <a:gd name="T13" fmla="*/ 0 h 925514"/>
              <a:gd name="T14" fmla="*/ 3720214 w 3720214"/>
              <a:gd name="T15" fmla="*/ 925514 h 9255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20214" h="925514">
                <a:moveTo>
                  <a:pt x="0" y="0"/>
                </a:moveTo>
                <a:lnTo>
                  <a:pt x="3720214" y="0"/>
                </a:lnTo>
                <a:lnTo>
                  <a:pt x="3720214" y="925514"/>
                </a:lnTo>
                <a:lnTo>
                  <a:pt x="0" y="925514"/>
                </a:lnTo>
                <a:lnTo>
                  <a:pt x="0" y="0"/>
                </a:lnTo>
                <a:close/>
              </a:path>
            </a:pathLst>
          </a:custGeom>
          <a:solidFill>
            <a:srgbClr val="FAC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5" name="任意多边形 42"/>
          <p:cNvSpPr>
            <a:spLocks/>
          </p:cNvSpPr>
          <p:nvPr/>
        </p:nvSpPr>
        <p:spPr bwMode="auto">
          <a:xfrm flipH="1">
            <a:off x="0" y="4340225"/>
            <a:ext cx="504825" cy="925513"/>
          </a:xfrm>
          <a:custGeom>
            <a:avLst/>
            <a:gdLst>
              <a:gd name="T0" fmla="*/ 0 w 3720214"/>
              <a:gd name="T1" fmla="*/ 0 h 925514"/>
              <a:gd name="T2" fmla="*/ 1 w 3720214"/>
              <a:gd name="T3" fmla="*/ 0 h 925514"/>
              <a:gd name="T4" fmla="*/ 1 w 3720214"/>
              <a:gd name="T5" fmla="*/ 925506 h 925514"/>
              <a:gd name="T6" fmla="*/ 0 w 3720214"/>
              <a:gd name="T7" fmla="*/ 925506 h 925514"/>
              <a:gd name="T8" fmla="*/ 0 60000 65536"/>
              <a:gd name="T9" fmla="*/ 0 60000 65536"/>
              <a:gd name="T10" fmla="*/ 0 60000 65536"/>
              <a:gd name="T11" fmla="*/ 0 60000 65536"/>
              <a:gd name="T12" fmla="*/ 0 w 3720214"/>
              <a:gd name="T13" fmla="*/ 0 h 925514"/>
              <a:gd name="T14" fmla="*/ 3720214 w 3720214"/>
              <a:gd name="T15" fmla="*/ 925514 h 9255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20214" h="925514">
                <a:moveTo>
                  <a:pt x="0" y="0"/>
                </a:moveTo>
                <a:lnTo>
                  <a:pt x="3720214" y="0"/>
                </a:lnTo>
                <a:lnTo>
                  <a:pt x="3720214" y="925514"/>
                </a:lnTo>
                <a:lnTo>
                  <a:pt x="0" y="925514"/>
                </a:lnTo>
                <a:lnTo>
                  <a:pt x="0" y="0"/>
                </a:lnTo>
                <a:close/>
              </a:path>
            </a:pathLst>
          </a:custGeom>
          <a:solidFill>
            <a:srgbClr val="FF9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pic>
        <p:nvPicPr>
          <p:cNvPr id="24" name="图片 5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1760538"/>
            <a:ext cx="4143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5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676525"/>
            <a:ext cx="32543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5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3606800"/>
            <a:ext cx="4254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5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4575175"/>
            <a:ext cx="344487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图片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3" y="76200"/>
            <a:ext cx="2608262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矩形: 圆角 9">
            <a:extLst/>
          </p:cNvPr>
          <p:cNvSpPr/>
          <p:nvPr/>
        </p:nvSpPr>
        <p:spPr>
          <a:xfrm rot="5400000">
            <a:off x="5751512" y="3303588"/>
            <a:ext cx="5992813" cy="579438"/>
          </a:xfrm>
          <a:prstGeom prst="roundRect">
            <a:avLst>
              <a:gd name="adj" fmla="val 50000"/>
            </a:avLst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8" name="Rectangle 4"/>
          <p:cNvSpPr txBox="1">
            <a:spLocks noChangeArrowheads="1"/>
          </p:cNvSpPr>
          <p:nvPr/>
        </p:nvSpPr>
        <p:spPr bwMode="auto">
          <a:xfrm>
            <a:off x="914400" y="2590800"/>
            <a:ext cx="6477000" cy="2590800"/>
          </a:xfrm>
          <a:prstGeom prst="rect">
            <a:avLst/>
          </a:prstGeom>
          <a:noFill/>
          <a:ln w="38100" cap="rnd">
            <a:solidFill>
              <a:srgbClr val="008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số hình ảnh nước ta vào cuối thế kỉ XIX đầu thế kỉ XX</a:t>
            </a:r>
          </a:p>
        </p:txBody>
      </p:sp>
      <p:pic>
        <p:nvPicPr>
          <p:cNvPr id="19" name="图片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87313"/>
            <a:ext cx="2276475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2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 animBg="1"/>
      <p:bldP spid="14" grpId="0" animBg="1"/>
      <p:bldP spid="15" grpId="0" animBg="1"/>
      <p:bldP spid="28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197156" descr="tamtay.vn - photo - Hà Nội c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1676400" y="5945188"/>
            <a:ext cx="5943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Phía bên ngoài Gare (phố Hàng Cỏ) Hà Nội năm 1900</a:t>
            </a: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30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imagesCAQMAQ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038600" cy="42672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0" y="-53975"/>
            <a:ext cx="9144000" cy="6858000"/>
          </a:xfrm>
          <a:prstGeom prst="rect">
            <a:avLst/>
          </a:prstGeom>
          <a:noFill/>
          <a:ln w="7620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228600" y="4800600"/>
            <a:ext cx="4114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000099"/>
                </a:solidFill>
                <a:latin typeface="Times New Roman" pitchFamily="18" charset="0"/>
              </a:rPr>
              <a:t>Kéo cày thay trâu</a:t>
            </a:r>
          </a:p>
        </p:txBody>
      </p:sp>
      <p:pic>
        <p:nvPicPr>
          <p:cNvPr id="60424" name="Picture 8" descr="phoTrangTie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"/>
            <a:ext cx="4495800" cy="42672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4267200" y="4823750"/>
            <a:ext cx="4648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Kéo xe bằng sức người</a:t>
            </a:r>
          </a:p>
        </p:txBody>
      </p:sp>
    </p:spTree>
    <p:extLst>
      <p:ext uri="{BB962C8B-B14F-4D97-AF65-F5344CB8AC3E}">
        <p14:creationId xmlns:p14="http://schemas.microsoft.com/office/powerpoint/2010/main" val="179158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3" grpId="0"/>
      <p:bldP spid="604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196843" descr="tamtay.vn - photo - Hà Nội c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5970709"/>
            <a:ext cx="93618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Hàng Đào - Phố Hàng Đào, đất phường Đại Lợi - Đồng Lạc </a:t>
            </a:r>
          </a:p>
        </p:txBody>
      </p:sp>
      <p:sp>
        <p:nvSpPr>
          <p:cNvPr id="28676" name="Rectangle 1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6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196836" descr="tamtay.vn - photo - Hà Nội c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292949" y="6093768"/>
            <a:ext cx="84914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2400" b="1" dirty="0" err="1">
                <a:solidFill>
                  <a:srgbClr val="0033CC"/>
                </a:solidFill>
                <a:latin typeface="Times New Roman" pitchFamily="18" charset="0"/>
              </a:rPr>
              <a:t>Cầu</a:t>
            </a:r>
            <a:r>
              <a:rPr lang="en-US" altLang="en-US" sz="2400" b="1" dirty="0">
                <a:solidFill>
                  <a:srgbClr val="0033CC"/>
                </a:solidFill>
                <a:latin typeface="Times New Roman" pitchFamily="18" charset="0"/>
              </a:rPr>
              <a:t> Long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itchFamily="18" charset="0"/>
              </a:rPr>
              <a:t>Biên</a:t>
            </a:r>
            <a:r>
              <a:rPr lang="en-US" alt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itchFamily="18" charset="0"/>
              </a:rPr>
              <a:t>thời</a:t>
            </a:r>
            <a:r>
              <a:rPr lang="en-US" alt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33CC"/>
                </a:solidFill>
                <a:latin typeface="Times New Roman" pitchFamily="18" charset="0"/>
              </a:rPr>
              <a:t>Pháp</a:t>
            </a:r>
            <a:r>
              <a:rPr lang="en-US" alt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itchFamily="18" charset="0"/>
              </a:rPr>
              <a:t>thuộc</a:t>
            </a:r>
            <a:r>
              <a:rPr lang="en-US" alt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itchFamily="18" charset="0"/>
              </a:rPr>
              <a:t>cuối</a:t>
            </a:r>
            <a:r>
              <a:rPr lang="en-US" alt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itchFamily="18" charset="0"/>
              </a:rPr>
              <a:t>thế</a:t>
            </a:r>
            <a:r>
              <a:rPr lang="en-US" alt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itchFamily="18" charset="0"/>
              </a:rPr>
              <a:t>kỷ</a:t>
            </a:r>
            <a:r>
              <a:rPr lang="en-US" altLang="en-US" sz="2400" b="1" dirty="0">
                <a:solidFill>
                  <a:srgbClr val="0033CC"/>
                </a:solidFill>
                <a:latin typeface="Times New Roman" pitchFamily="18" charset="0"/>
              </a:rPr>
              <a:t> XIX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itchFamily="18" charset="0"/>
              </a:rPr>
              <a:t>đầu</a:t>
            </a:r>
            <a:r>
              <a:rPr lang="en-US" alt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itchFamily="18" charset="0"/>
              </a:rPr>
              <a:t>thế</a:t>
            </a:r>
            <a:r>
              <a:rPr lang="en-US" alt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itchFamily="18" charset="0"/>
              </a:rPr>
              <a:t>kỷ</a:t>
            </a:r>
            <a:r>
              <a:rPr lang="en-US" altLang="en-US" sz="2400" b="1" dirty="0">
                <a:solidFill>
                  <a:srgbClr val="0033CC"/>
                </a:solidFill>
                <a:latin typeface="Times New Roman" pitchFamily="18" charset="0"/>
              </a:rPr>
              <a:t> XX</a:t>
            </a:r>
          </a:p>
        </p:txBody>
      </p:sp>
      <p:sp>
        <p:nvSpPr>
          <p:cNvPr id="29700" name="Rectangle 1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28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197156" descr="tamtay.vn - photo - Hà Nội c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3406775" y="6262688"/>
            <a:ext cx="22209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altLang="en-US" sz="2800" b="1">
                <a:solidFill>
                  <a:srgbClr val="000099"/>
                </a:solidFill>
                <a:latin typeface="Times New Roman" pitchFamily="18" charset="0"/>
              </a:rPr>
              <a:t>Phố Hàng Cỏ</a:t>
            </a:r>
          </a:p>
        </p:txBody>
      </p:sp>
      <p:sp>
        <p:nvSpPr>
          <p:cNvPr id="30724" name="Rectangle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413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47f485eb_ch%20ng%20xu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95263"/>
            <a:ext cx="8686800" cy="6434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971800" y="59436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Chợ Đồng Xuân</a:t>
            </a:r>
          </a:p>
        </p:txBody>
      </p:sp>
      <p:sp>
        <p:nvSpPr>
          <p:cNvPr id="31748" name="Rectangle 1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812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Nhà bưu điện thời thuộc Pháp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248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3505200" y="6310313"/>
            <a:ext cx="2427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99"/>
                </a:solidFill>
                <a:latin typeface="Times New Roman" pitchFamily="18" charset="0"/>
              </a:rPr>
              <a:t>BƯU ĐIỆN HÀ NỘI</a:t>
            </a:r>
          </a:p>
        </p:txBody>
      </p:sp>
      <p:sp>
        <p:nvSpPr>
          <p:cNvPr id="32772" name="Rectangle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19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0" y="2971800"/>
            <a:ext cx="9144000" cy="3886200"/>
            <a:chOff x="0" y="0"/>
            <a:chExt cx="12191999" cy="6858000"/>
          </a:xfrm>
        </p:grpSpPr>
        <p:pic>
          <p:nvPicPr>
            <p:cNvPr id="3585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4857" y="0"/>
              <a:ext cx="9797142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>
              <a:extLst/>
            </p:cNvPr>
            <p:cNvSpPr/>
            <p:nvPr/>
          </p:nvSpPr>
          <p:spPr>
            <a:xfrm>
              <a:off x="0" y="0"/>
              <a:ext cx="2393950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35843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4838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511175"/>
            <a:ext cx="171608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04838" y="134938"/>
            <a:ext cx="1927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9D7C7D"/>
                </a:solidFill>
                <a:latin typeface="inpin heiti"/>
                <a:ea typeface="inpin heiti"/>
                <a:cs typeface="inpin heiti"/>
              </a:rPr>
              <a:t>01.</a:t>
            </a:r>
            <a:endParaRPr lang="zh-CN" altLang="en-US" sz="2400">
              <a:solidFill>
                <a:srgbClr val="9D7C7D"/>
              </a:solidFill>
              <a:latin typeface="inpin heiti"/>
              <a:ea typeface="inpin heiti"/>
              <a:cs typeface="inpin heiti"/>
            </a:endParaRPr>
          </a:p>
        </p:txBody>
      </p:sp>
      <p:pic>
        <p:nvPicPr>
          <p:cNvPr id="24" name="图片 5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1760538"/>
            <a:ext cx="4143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5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676525"/>
            <a:ext cx="32543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矩形: 圆角 9">
            <a:extLst/>
          </p:cNvPr>
          <p:cNvSpPr/>
          <p:nvPr/>
        </p:nvSpPr>
        <p:spPr>
          <a:xfrm rot="5400000">
            <a:off x="5728493" y="3402807"/>
            <a:ext cx="5992813" cy="381000"/>
          </a:xfrm>
          <a:prstGeom prst="roundRect">
            <a:avLst>
              <a:gd name="adj" fmla="val 50000"/>
            </a:avLst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-28575" y="881063"/>
            <a:ext cx="84867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 eaLnBrk="1" hangingPunct="1">
              <a:spcBef>
                <a:spcPct val="20000"/>
              </a:spcBef>
            </a:pP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 XIX,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đồn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vét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bóc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lột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 ta.</a:t>
            </a:r>
          </a:p>
          <a:p>
            <a:pPr marL="342900" indent="-342900" algn="just" eaLnBrk="1" hangingPunct="1">
              <a:spcBef>
                <a:spcPct val="20000"/>
              </a:spcBef>
            </a:pP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        Sự xuất hiện các ngành kinh tế mới đã tạo ra những thay đổi trong xã hội Việt Nam: các giai cấp, tầng lớp mới ra đời như công nhân, chủ xưởng, nhà buôn, viên chức, trí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600" b="1" i="1" dirty="0" smtClean="0">
                <a:latin typeface="Times New Roman" pitchFamily="18" charset="0"/>
                <a:cs typeface="Times New Roman" pitchFamily="18" charset="0"/>
              </a:rPr>
              <a:t>,…</a:t>
            </a:r>
            <a:endParaRPr lang="en-US" alt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2" name="Rectangle 3"/>
          <p:cNvSpPr>
            <a:spLocks noChangeArrowheads="1"/>
          </p:cNvSpPr>
          <p:nvPr/>
        </p:nvSpPr>
        <p:spPr bwMode="auto">
          <a:xfrm>
            <a:off x="3165475" y="115888"/>
            <a:ext cx="2438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  <a:latin typeface=".VnTime" pitchFamily="34" charset="0"/>
              </a:rPr>
              <a:t>GHI NHỚ</a:t>
            </a:r>
          </a:p>
        </p:txBody>
      </p:sp>
      <p:pic>
        <p:nvPicPr>
          <p:cNvPr id="18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04838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663575"/>
            <a:ext cx="171608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本框 6"/>
          <p:cNvSpPr txBox="1">
            <a:spLocks noChangeArrowheads="1"/>
          </p:cNvSpPr>
          <p:nvPr/>
        </p:nvSpPr>
        <p:spPr bwMode="auto">
          <a:xfrm>
            <a:off x="757238" y="287338"/>
            <a:ext cx="1927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9D7C7D"/>
                </a:solidFill>
                <a:latin typeface="inpin heiti"/>
                <a:ea typeface="inpin heiti"/>
                <a:cs typeface="inpin heiti"/>
              </a:rPr>
              <a:t>01.</a:t>
            </a:r>
            <a:endParaRPr lang="zh-CN" altLang="en-US" sz="2400">
              <a:solidFill>
                <a:srgbClr val="9D7C7D"/>
              </a:solidFill>
              <a:latin typeface="inpin heiti"/>
              <a:ea typeface="inpin heiti"/>
              <a:cs typeface="inpin heiti"/>
            </a:endParaRPr>
          </a:p>
        </p:txBody>
      </p:sp>
      <p:sp>
        <p:nvSpPr>
          <p:cNvPr id="26" name="矩形: 圆角 9">
            <a:extLst/>
          </p:cNvPr>
          <p:cNvSpPr/>
          <p:nvPr/>
        </p:nvSpPr>
        <p:spPr>
          <a:xfrm rot="5400000">
            <a:off x="5880893" y="3555207"/>
            <a:ext cx="5992813" cy="381000"/>
          </a:xfrm>
          <a:prstGeom prst="roundRect">
            <a:avLst>
              <a:gd name="adj" fmla="val 50000"/>
            </a:avLst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0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E7D624-96E8-440C-8B7E-DF4495518461}"/>
              </a:ext>
            </a:extLst>
          </p:cNvPr>
          <p:cNvSpPr txBox="1">
            <a:spLocks/>
          </p:cNvSpPr>
          <p:nvPr/>
        </p:nvSpPr>
        <p:spPr>
          <a:xfrm>
            <a:off x="1485900" y="365126"/>
            <a:ext cx="5372100" cy="13255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8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8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DB228B-11A0-4504-8D3D-C5519AFB7D34}"/>
              </a:ext>
            </a:extLst>
          </p:cNvPr>
          <p:cNvSpPr txBox="1">
            <a:spLocks/>
          </p:cNvSpPr>
          <p:nvPr/>
        </p:nvSpPr>
        <p:spPr>
          <a:xfrm>
            <a:off x="381000" y="1825626"/>
            <a:ext cx="8610600" cy="3660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Phan</a:t>
            </a:r>
            <a:r>
              <a:rPr 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Bội</a:t>
            </a:r>
            <a:r>
              <a:rPr 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trào</a:t>
            </a:r>
            <a:r>
              <a:rPr 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</a:t>
            </a:r>
            <a:endParaRPr lang="en-US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45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1282298" descr="tamtay.vn - photo - Hà Nội c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52400"/>
            <a:ext cx="873442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25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1"/>
          <p:cNvGrpSpPr>
            <a:grpSpLocks/>
          </p:cNvGrpSpPr>
          <p:nvPr/>
        </p:nvGrpSpPr>
        <p:grpSpPr bwMode="auto">
          <a:xfrm>
            <a:off x="70956" y="-70660"/>
            <a:ext cx="9143999" cy="6934200"/>
            <a:chOff x="0" y="-902555"/>
            <a:chExt cx="12903199" cy="7760555"/>
          </a:xfrm>
        </p:grpSpPr>
        <p:pic>
          <p:nvPicPr>
            <p:cNvPr id="10250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84" b="12436"/>
            <a:stretch>
              <a:fillRect/>
            </a:stretch>
          </p:blipFill>
          <p:spPr bwMode="auto">
            <a:xfrm>
              <a:off x="2540000" y="-902555"/>
              <a:ext cx="10363199" cy="7760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>
              <a:extLst/>
            </p:cNvPr>
            <p:cNvSpPr/>
            <p:nvPr/>
          </p:nvSpPr>
          <p:spPr>
            <a:xfrm>
              <a:off x="0" y="-902555"/>
              <a:ext cx="2540000" cy="7760555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266751" y="1666538"/>
            <a:ext cx="8612981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 eaLnBrk="1" hangingPunct="1">
              <a:spcBef>
                <a:spcPct val="20000"/>
              </a:spcBef>
            </a:pPr>
            <a:endParaRPr lang="en-US" altLang="en-US" sz="3200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381000" y="87312"/>
            <a:ext cx="8534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XIX –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XX 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50196" y="3657600"/>
            <a:ext cx="8106001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alt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ách</a:t>
            </a:r>
            <a:r>
              <a:rPr lang="en-US" alt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alt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alt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alt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alt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bóc</a:t>
            </a:r>
            <a:r>
              <a:rPr lang="en-US" alt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lột</a:t>
            </a:r>
            <a:r>
              <a:rPr lang="en-US" alt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alt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vét</a:t>
            </a:r>
            <a:r>
              <a:rPr lang="en-US" alt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ta? </a:t>
            </a:r>
          </a:p>
        </p:txBody>
      </p:sp>
    </p:spTree>
    <p:extLst>
      <p:ext uri="{BB962C8B-B14F-4D97-AF65-F5344CB8AC3E}">
        <p14:creationId xmlns:p14="http://schemas.microsoft.com/office/powerpoint/2010/main" val="21054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组合 1"/>
          <p:cNvGrpSpPr>
            <a:grpSpLocks/>
          </p:cNvGrpSpPr>
          <p:nvPr/>
        </p:nvGrpSpPr>
        <p:grpSpPr bwMode="auto">
          <a:xfrm>
            <a:off x="-222394" y="0"/>
            <a:ext cx="9366394" cy="7006936"/>
            <a:chOff x="0" y="-902555"/>
            <a:chExt cx="12903199" cy="7760555"/>
          </a:xfrm>
        </p:grpSpPr>
        <p:pic>
          <p:nvPicPr>
            <p:cNvPr id="12296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84" b="12436"/>
            <a:stretch>
              <a:fillRect/>
            </a:stretch>
          </p:blipFill>
          <p:spPr bwMode="auto">
            <a:xfrm>
              <a:off x="2539999" y="-902555"/>
              <a:ext cx="10363200" cy="7760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>
              <a:extLst/>
            </p:cNvPr>
            <p:cNvSpPr/>
            <p:nvPr/>
          </p:nvSpPr>
          <p:spPr>
            <a:xfrm>
              <a:off x="0" y="-902555"/>
              <a:ext cx="2540000" cy="7760555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152400" y="228600"/>
            <a:ext cx="8839200" cy="160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571500" algn="just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499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63507" y="76200"/>
            <a:ext cx="8153400" cy="2193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ách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lột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vét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ta?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66750" y="2438400"/>
            <a:ext cx="8420100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b="1" i="1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alt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ta.</a:t>
            </a:r>
          </a:p>
          <a:p>
            <a:pPr eaLnBrk="1" hangingPunct="1">
              <a:buFontTx/>
              <a:buChar char="-"/>
            </a:pPr>
            <a:r>
              <a:rPr lang="en-US" alt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alt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, xi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eaLnBrk="1" hangingPunct="1">
              <a:buFontTx/>
              <a:buChar char="-"/>
            </a:pPr>
            <a:r>
              <a:rPr lang="en-US" alt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alt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đồn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điền</a:t>
            </a:r>
            <a:endParaRPr lang="en-US" altLang="en-US" sz="3200" b="1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alt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Char char="-"/>
            </a:pPr>
            <a:endParaRPr lang="en-US" alt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047999" y="4572000"/>
            <a:ext cx="5768907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vét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lột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34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9" grpId="0" build="allAtOnce"/>
      <p:bldP spid="10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aquinhas LacreMa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319" y="170764"/>
            <a:ext cx="37338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0" y="4348470"/>
            <a:ext cx="9083923" cy="2509530"/>
            <a:chOff x="0" y="3990108"/>
            <a:chExt cx="12222788" cy="2867891"/>
          </a:xfrm>
        </p:grpSpPr>
        <p:pic>
          <p:nvPicPr>
            <p:cNvPr id="16391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729" b="7373"/>
            <a:stretch>
              <a:fillRect/>
            </a:stretch>
          </p:blipFill>
          <p:spPr bwMode="auto">
            <a:xfrm>
              <a:off x="2425645" y="4066309"/>
              <a:ext cx="9797143" cy="2760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>
              <a:extLst/>
            </p:cNvPr>
            <p:cNvSpPr/>
            <p:nvPr/>
          </p:nvSpPr>
          <p:spPr>
            <a:xfrm>
              <a:off x="0" y="3990108"/>
              <a:ext cx="2425509" cy="2867891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5925" y="1411042"/>
            <a:ext cx="81153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  <a:sym typeface="Wingdings"/>
              </a:rPr>
              <a:t></a:t>
            </a:r>
            <a:r>
              <a:rPr lang="en-US" alt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XIX, </a:t>
            </a:r>
            <a:r>
              <a:rPr lang="en-US" altLang="en-US" sz="3200" b="1" i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đồn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vét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bóc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lột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ta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389" name="Rectangle 21"/>
          <p:cNvSpPr>
            <a:spLocks noChangeArrowheads="1"/>
          </p:cNvSpPr>
          <p:nvPr/>
        </p:nvSpPr>
        <p:spPr bwMode="auto">
          <a:xfrm>
            <a:off x="609600" y="457200"/>
            <a:ext cx="81232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600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KẾT LUẬN</a:t>
            </a:r>
            <a:endParaRPr lang="en-US" altLang="en-US" sz="3600" b="1" i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300265" y="3124200"/>
            <a:ext cx="7783658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  <a:sym typeface="Wingdings"/>
              </a:rPr>
              <a:t></a:t>
            </a:r>
            <a:r>
              <a:rPr lang="en-US" alt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theo.</a:t>
            </a:r>
            <a:endParaRPr lang="en-US" alt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71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0" y="4854549"/>
            <a:ext cx="9167813" cy="1976464"/>
            <a:chOff x="0" y="3990108"/>
            <a:chExt cx="12222788" cy="2867891"/>
          </a:xfrm>
        </p:grpSpPr>
        <p:pic>
          <p:nvPicPr>
            <p:cNvPr id="18439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729" b="7373"/>
            <a:stretch>
              <a:fillRect/>
            </a:stretch>
          </p:blipFill>
          <p:spPr bwMode="auto">
            <a:xfrm>
              <a:off x="2425645" y="4066309"/>
              <a:ext cx="9797143" cy="2760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>
              <a:extLst/>
            </p:cNvPr>
            <p:cNvSpPr/>
            <p:nvPr/>
          </p:nvSpPr>
          <p:spPr>
            <a:xfrm>
              <a:off x="0" y="3990108"/>
              <a:ext cx="2425509" cy="2867891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7" name="Rectangle 9"/>
          <p:cNvSpPr txBox="1">
            <a:spLocks noChangeArrowheads="1"/>
          </p:cNvSpPr>
          <p:nvPr/>
        </p:nvSpPr>
        <p:spPr bwMode="auto">
          <a:xfrm>
            <a:off x="381000" y="1477386"/>
            <a:ext cx="8301037" cy="103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-342900" eaLnBrk="1" hangingPunct="1">
              <a:spcBef>
                <a:spcPct val="20000"/>
              </a:spcBef>
            </a:pPr>
            <a:r>
              <a:rPr lang="en-US" alt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9" name="Rectangle 11"/>
          <p:cNvSpPr txBox="1">
            <a:spLocks noChangeArrowheads="1"/>
          </p:cNvSpPr>
          <p:nvPr/>
        </p:nvSpPr>
        <p:spPr bwMode="auto">
          <a:xfrm>
            <a:off x="228600" y="2743196"/>
            <a:ext cx="9137073" cy="182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600" b="1" i="1" dirty="0">
                <a:solidFill>
                  <a:srgbClr val="0000CC"/>
                </a:solidFill>
              </a:rPr>
              <a:t> </a:t>
            </a:r>
            <a:r>
              <a:rPr lang="en-US" alt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 thực dân Pháp đặt ách thống trị ở Việt Nam có gì thay đổi, có thêm những tầng lớp mới nào ?</a:t>
            </a:r>
          </a:p>
        </p:txBody>
      </p:sp>
      <p:sp>
        <p:nvSpPr>
          <p:cNvPr id="18438" name="Text Box 24"/>
          <p:cNvSpPr txBox="1">
            <a:spLocks noChangeArrowheads="1"/>
          </p:cNvSpPr>
          <p:nvPr/>
        </p:nvSpPr>
        <p:spPr bwMode="auto">
          <a:xfrm>
            <a:off x="533400" y="152400"/>
            <a:ext cx="8458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XIX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XX.</a:t>
            </a:r>
            <a:endParaRPr lang="vi-VN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65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-23813" y="5099833"/>
            <a:ext cx="9167813" cy="1807875"/>
            <a:chOff x="0" y="3990108"/>
            <a:chExt cx="12222788" cy="2867891"/>
          </a:xfrm>
        </p:grpSpPr>
        <p:pic>
          <p:nvPicPr>
            <p:cNvPr id="20489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729" b="7373"/>
            <a:stretch>
              <a:fillRect/>
            </a:stretch>
          </p:blipFill>
          <p:spPr bwMode="auto">
            <a:xfrm>
              <a:off x="2425645" y="4066309"/>
              <a:ext cx="9797143" cy="2760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>
              <a:extLst/>
            </p:cNvPr>
            <p:cNvSpPr/>
            <p:nvPr/>
          </p:nvSpPr>
          <p:spPr>
            <a:xfrm>
              <a:off x="0" y="3990108"/>
              <a:ext cx="2425509" cy="2867891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7" name="Rectangle 9"/>
          <p:cNvSpPr txBox="1">
            <a:spLocks noChangeArrowheads="1"/>
          </p:cNvSpPr>
          <p:nvPr/>
        </p:nvSpPr>
        <p:spPr bwMode="auto">
          <a:xfrm>
            <a:off x="377248" y="381000"/>
            <a:ext cx="4118552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-342900" eaLnBrk="1" hangingPunct="1">
              <a:spcBef>
                <a:spcPct val="20000"/>
              </a:spcBef>
            </a:pP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alt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9" name="Rectangle 11"/>
          <p:cNvSpPr txBox="1">
            <a:spLocks noChangeArrowheads="1"/>
          </p:cNvSpPr>
          <p:nvPr/>
        </p:nvSpPr>
        <p:spPr bwMode="auto">
          <a:xfrm>
            <a:off x="361229" y="2599821"/>
            <a:ext cx="3982171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 khi thực dân Pháp đặt ách thống trị ở Việt Nam có gì thay 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đổi, có thêm </a:t>
            </a: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 tầng lớp mới nào ?</a:t>
            </a:r>
          </a:p>
        </p:txBody>
      </p:sp>
      <p:sp>
        <p:nvSpPr>
          <p:cNvPr id="11" name="Rectangle 9"/>
          <p:cNvSpPr txBox="1">
            <a:spLocks noChangeArrowheads="1"/>
          </p:cNvSpPr>
          <p:nvPr/>
        </p:nvSpPr>
        <p:spPr bwMode="auto">
          <a:xfrm>
            <a:off x="5638800" y="602456"/>
            <a:ext cx="37306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3600" b="1" i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kiến</a:t>
            </a:r>
            <a:endParaRPr lang="en-US" altLang="en-US" sz="3600" b="1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3600" b="1" i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618018" y="2765108"/>
            <a:ext cx="3449782" cy="108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495800" y="990600"/>
            <a:ext cx="997795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495800" y="3300702"/>
            <a:ext cx="997795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18018" y="4561224"/>
            <a:ext cx="35259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320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uiExpand="1" build="p"/>
      <p:bldP spid="5" grpId="0" animBg="1"/>
      <p:bldP spid="15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46050"/>
            <a:ext cx="604837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998538"/>
            <a:ext cx="1716087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08013" y="395288"/>
            <a:ext cx="1927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9D7C7D"/>
                </a:solidFill>
                <a:latin typeface="inpin heiti"/>
                <a:ea typeface="inpin heiti"/>
                <a:cs typeface="inpin heiti"/>
              </a:rPr>
              <a:t>01.</a:t>
            </a:r>
            <a:endParaRPr lang="zh-CN" altLang="en-US" sz="2400">
              <a:solidFill>
                <a:srgbClr val="9D7C7D"/>
              </a:solidFill>
              <a:latin typeface="inpin heiti"/>
              <a:ea typeface="inpin heiti"/>
              <a:cs typeface="inpin heiti"/>
            </a:endParaRPr>
          </a:p>
        </p:txBody>
      </p:sp>
      <p:pic>
        <p:nvPicPr>
          <p:cNvPr id="25" name="图片 5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881438"/>
            <a:ext cx="32543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矩形: 圆角 9">
            <a:extLst/>
          </p:cNvPr>
          <p:cNvSpPr/>
          <p:nvPr/>
        </p:nvSpPr>
        <p:spPr>
          <a:xfrm rot="5400000">
            <a:off x="5727700" y="3402013"/>
            <a:ext cx="5992813" cy="427037"/>
          </a:xfrm>
          <a:prstGeom prst="roundRect">
            <a:avLst>
              <a:gd name="adj" fmla="val 50000"/>
            </a:avLst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19881" y="1341148"/>
            <a:ext cx="8031957" cy="467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-342900" eaLnBrk="1" hangingPunct="1"/>
            <a:r>
              <a:rPr lang="en-US" alt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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nay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xưởng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tri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indent="-342900"/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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kiệt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quệ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8600" y="146050"/>
            <a:ext cx="8123238" cy="1219201"/>
            <a:chOff x="609600" y="146050"/>
            <a:chExt cx="8123238" cy="1219201"/>
          </a:xfrm>
        </p:grpSpPr>
        <p:pic>
          <p:nvPicPr>
            <p:cNvPr id="14" name="Picture 2" descr="Plaquinhas LacreMani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4319" y="146050"/>
              <a:ext cx="37338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21"/>
            <p:cNvSpPr>
              <a:spLocks noChangeArrowheads="1"/>
            </p:cNvSpPr>
            <p:nvPr/>
          </p:nvSpPr>
          <p:spPr bwMode="auto">
            <a:xfrm>
              <a:off x="609600" y="457200"/>
              <a:ext cx="812323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KẾT LUẬN</a:t>
              </a:r>
              <a:endPara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734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774</Words>
  <Application>Microsoft Office PowerPoint</Application>
  <PresentationFormat>On-screen Show (4:3)</PresentationFormat>
  <Paragraphs>61</Paragraphs>
  <Slides>19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52</cp:revision>
  <dcterms:created xsi:type="dcterms:W3CDTF">2021-09-30T16:21:23Z</dcterms:created>
  <dcterms:modified xsi:type="dcterms:W3CDTF">2021-10-07T03:18:14Z</dcterms:modified>
</cp:coreProperties>
</file>